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4" r:id="rId4"/>
    <p:sldId id="258" r:id="rId5"/>
    <p:sldId id="262" r:id="rId6"/>
    <p:sldId id="259" r:id="rId7"/>
    <p:sldId id="263" r:id="rId8"/>
    <p:sldId id="260" r:id="rId9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mbria" panose="02040503050406030204" pitchFamily="18" charset="0"/>
      <p:regular r:id="rId15"/>
      <p:bold r:id="rId16"/>
      <p:italic r:id="rId17"/>
      <p:boldItalic r:id="rId18"/>
    </p:embeddedFont>
    <p:embeddedFont>
      <p:font typeface="Codec Pro" panose="020B0604020202020204" charset="0"/>
      <p:regular r:id="rId19"/>
    </p:embeddedFont>
    <p:embeddedFont>
      <p:font typeface="Corben" panose="020B0604020202020204" charset="0"/>
      <p:regular r:id="rId20"/>
    </p:embeddedFont>
    <p:embeddedFont>
      <p:font typeface="Open Sans Light" panose="020B0604020202020204" pitchFamily="34" charset="0"/>
      <p:regular r:id="rId21"/>
      <p: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166193"/>
    <a:srgbClr val="C1E45E"/>
    <a:srgbClr val="F8AB6C"/>
    <a:srgbClr val="AFDD2F"/>
    <a:srgbClr val="A0CD21"/>
    <a:srgbClr val="BADBF3"/>
    <a:srgbClr val="96C2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CED83F-A288-44E7-AD34-AF9F939CD818}" v="56" dt="2023-05-11T14:58:33.572"/>
    <p1510:client id="{C1EE3748-C59B-4C6E-98A2-91F6AAAC7A5B}" v="3" dt="2023-05-11T15:25:13.8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97374A-AE7B-43C6-8B34-E2088550E408}" type="datetimeFigureOut">
              <a:rPr lang="es-CR" smtClean="0"/>
              <a:t>11/5/2023</a:t>
            </a:fld>
            <a:endParaRPr lang="es-C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1FE59-FC71-47DB-BDDC-DD9DD705185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343876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1FE59-FC71-47DB-BDDC-DD9DD705185A}" type="slidenum">
              <a:rPr lang="es-CR" smtClean="0"/>
              <a:t>7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43854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12" Type="http://schemas.openxmlformats.org/officeDocument/2006/relationships/image" Target="../media/image7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4.sv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9.svg"/><Relationship Id="rId10" Type="http://schemas.openxmlformats.org/officeDocument/2006/relationships/image" Target="../media/image43.sv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680247" y="4474086"/>
            <a:ext cx="15534645" cy="1338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30"/>
              </a:lnSpc>
            </a:pPr>
            <a:r>
              <a:rPr lang="es-CR" sz="9300" dirty="0">
                <a:solidFill>
                  <a:srgbClr val="000000"/>
                </a:solidFill>
                <a:latin typeface="Corben"/>
              </a:rPr>
              <a:t>Nuevos Mercados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BED1702-8AD3-B13A-6222-BFF4914695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23" y="434124"/>
            <a:ext cx="16607753" cy="950997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DE28998-260C-BC2C-6FFC-DAD7024713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02" y="486450"/>
            <a:ext cx="16424993" cy="94053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887180" y="-2857500"/>
            <a:ext cx="15380780" cy="185921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276300" y="4539577"/>
            <a:ext cx="4356731" cy="571885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57200" y="1234718"/>
            <a:ext cx="6011420" cy="121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79"/>
              </a:lnSpc>
            </a:pPr>
            <a:r>
              <a:rPr lang="es-CR" sz="7899" dirty="0">
                <a:solidFill>
                  <a:srgbClr val="000000"/>
                </a:solidFill>
                <a:latin typeface="Corben"/>
              </a:rPr>
              <a:t>Aprobación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867141" y="1584705"/>
            <a:ext cx="10430259" cy="7899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ts val="6240"/>
              </a:lnSpc>
              <a:buFont typeface="Wingdings" panose="05000000000000000000" pitchFamily="2" charset="2"/>
              <a:buChar char="Ø"/>
            </a:pPr>
            <a:r>
              <a:rPr lang="es-CR" sz="4400" dirty="0">
                <a:solidFill>
                  <a:srgbClr val="000000"/>
                </a:solidFill>
                <a:latin typeface="Codec Pro"/>
              </a:rPr>
              <a:t>Durante la asamblea extraordinaria N°IV, aprobada el 06 de noviembre de 2021 se acuerda la apertura parcial a nuevos mercados.</a:t>
            </a:r>
          </a:p>
          <a:p>
            <a:pPr marL="571500" indent="-571500" algn="just">
              <a:lnSpc>
                <a:spcPts val="6240"/>
              </a:lnSpc>
              <a:buFont typeface="Wingdings" panose="05000000000000000000" pitchFamily="2" charset="2"/>
              <a:buChar char="Ø"/>
            </a:pPr>
            <a:endParaRPr lang="es-CR" sz="4400" dirty="0">
              <a:solidFill>
                <a:srgbClr val="000000"/>
              </a:solidFill>
              <a:latin typeface="Codec Pro"/>
            </a:endParaRPr>
          </a:p>
          <a:p>
            <a:pPr marL="571500" indent="-571500" algn="just">
              <a:lnSpc>
                <a:spcPts val="6240"/>
              </a:lnSpc>
              <a:buFont typeface="Wingdings" panose="05000000000000000000" pitchFamily="2" charset="2"/>
              <a:buChar char="Ø"/>
            </a:pPr>
            <a:r>
              <a:rPr lang="es-ES" sz="4400" dirty="0">
                <a:solidFill>
                  <a:srgbClr val="000000"/>
                </a:solidFill>
                <a:latin typeface="Codec Pro"/>
              </a:rPr>
              <a:t>El 27 de marzo del 2023 se contó con la aprobación por parte del Ministerio de Trabajo y Seguridad Social.</a:t>
            </a:r>
          </a:p>
          <a:p>
            <a:pPr algn="just">
              <a:lnSpc>
                <a:spcPts val="6240"/>
              </a:lnSpc>
            </a:pPr>
            <a:endParaRPr lang="es-CR" sz="4400" dirty="0">
              <a:solidFill>
                <a:srgbClr val="000000"/>
              </a:solidFill>
              <a:latin typeface="Codec Pro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A9175C7-CC55-1B70-E7CC-F420A263430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134569" y="8267700"/>
            <a:ext cx="5591832" cy="1727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Modelo 3D 8" descr="Fuegos artificiales 1">
                <a:extLst>
                  <a:ext uri="{FF2B5EF4-FFF2-40B4-BE49-F238E27FC236}">
                    <a16:creationId xmlns:a16="http://schemas.microsoft.com/office/drawing/2014/main" id="{D1CDB831-3BA5-7946-AFF6-DC0EE7466FD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6871" y="0"/>
              <a:ext cx="18821399" cy="1552390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8821399" cy="15523906"/>
                    </a:xfrm>
                    <a:prstGeom prst="rect">
                      <a:avLst/>
                    </a:prstGeom>
                  </am3d:spPr>
                  <am3d:camera>
                    <am3d:pos x="0" y="0" z="607015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7956" d="1000000"/>
                    <am3d:preTrans dx="-705920" dy="-14201163" dz="55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567125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Modelo 3D 8" descr="Fuegos artificiales 1">
                <a:extLst>
                  <a:ext uri="{FF2B5EF4-FFF2-40B4-BE49-F238E27FC236}">
                    <a16:creationId xmlns:a16="http://schemas.microsoft.com/office/drawing/2014/main" id="{D1CDB831-3BA5-7946-AFF6-DC0EE7466FD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871" y="0"/>
                <a:ext cx="18821399" cy="15523906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97736" y="6232322"/>
            <a:ext cx="3232876" cy="42234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48993" y="6232322"/>
            <a:ext cx="3401815" cy="42234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125023" y="6232322"/>
            <a:ext cx="3271271" cy="422347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90101" y="6232322"/>
            <a:ext cx="3079295" cy="42234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732958" y="7989364"/>
            <a:ext cx="6114212" cy="188894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680247" y="4474086"/>
            <a:ext cx="15534645" cy="1338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30"/>
              </a:lnSpc>
            </a:pPr>
            <a:r>
              <a:rPr lang="es-CR" sz="9300" dirty="0">
                <a:solidFill>
                  <a:srgbClr val="000000"/>
                </a:solidFill>
                <a:latin typeface="Corben"/>
              </a:rPr>
              <a:t>Nuevos Mercados</a:t>
            </a:r>
          </a:p>
        </p:txBody>
      </p:sp>
    </p:spTree>
    <p:extLst>
      <p:ext uri="{BB962C8B-B14F-4D97-AF65-F5344CB8AC3E}">
        <p14:creationId xmlns:p14="http://schemas.microsoft.com/office/powerpoint/2010/main" val="909420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3204477" y="-24421533"/>
            <a:ext cx="24875072" cy="300687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29595">
            <a:off x="15434395" y="3219291"/>
            <a:ext cx="2563117" cy="234874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36235" y="632118"/>
            <a:ext cx="16230600" cy="129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80"/>
              </a:lnSpc>
            </a:pPr>
            <a:r>
              <a:rPr lang="es-CR" sz="8400" dirty="0">
                <a:solidFill>
                  <a:srgbClr val="000000"/>
                </a:solidFill>
                <a:latin typeface="Corben"/>
              </a:rPr>
              <a:t>¿Quienes pueden ser Asociados?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3007" y="3979453"/>
            <a:ext cx="4530529" cy="1851919"/>
            <a:chOff x="-18646" y="-50767"/>
            <a:chExt cx="1193226" cy="4877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42635" cy="395673"/>
            </a:xfrm>
            <a:custGeom>
              <a:avLst/>
              <a:gdLst/>
              <a:ahLst/>
              <a:cxnLst/>
              <a:rect l="l" t="t" r="r" b="b"/>
              <a:pathLst>
                <a:path w="1142635" h="395673">
                  <a:moveTo>
                    <a:pt x="91009" y="0"/>
                  </a:moveTo>
                  <a:lnTo>
                    <a:pt x="1051626" y="0"/>
                  </a:lnTo>
                  <a:cubicBezTo>
                    <a:pt x="1075763" y="0"/>
                    <a:pt x="1098911" y="9588"/>
                    <a:pt x="1115979" y="26656"/>
                  </a:cubicBezTo>
                  <a:cubicBezTo>
                    <a:pt x="1133046" y="43724"/>
                    <a:pt x="1142635" y="66872"/>
                    <a:pt x="1142635" y="91009"/>
                  </a:cubicBezTo>
                  <a:lnTo>
                    <a:pt x="1142635" y="304664"/>
                  </a:lnTo>
                  <a:cubicBezTo>
                    <a:pt x="1142635" y="328801"/>
                    <a:pt x="1133046" y="351950"/>
                    <a:pt x="1115979" y="369017"/>
                  </a:cubicBezTo>
                  <a:cubicBezTo>
                    <a:pt x="1098911" y="386085"/>
                    <a:pt x="1075763" y="395673"/>
                    <a:pt x="1051626" y="395673"/>
                  </a:cubicBezTo>
                  <a:lnTo>
                    <a:pt x="91009" y="395673"/>
                  </a:lnTo>
                  <a:cubicBezTo>
                    <a:pt x="66872" y="395673"/>
                    <a:pt x="43724" y="386085"/>
                    <a:pt x="26656" y="369017"/>
                  </a:cubicBezTo>
                  <a:cubicBezTo>
                    <a:pt x="9588" y="351950"/>
                    <a:pt x="0" y="328801"/>
                    <a:pt x="0" y="304664"/>
                  </a:cubicBezTo>
                  <a:lnTo>
                    <a:pt x="0" y="91009"/>
                  </a:lnTo>
                  <a:cubicBezTo>
                    <a:pt x="0" y="66872"/>
                    <a:pt x="9588" y="43724"/>
                    <a:pt x="26656" y="26656"/>
                  </a:cubicBezTo>
                  <a:cubicBezTo>
                    <a:pt x="43724" y="9588"/>
                    <a:pt x="66872" y="0"/>
                    <a:pt x="91009" y="0"/>
                  </a:cubicBezTo>
                  <a:close/>
                </a:path>
              </a:pathLst>
            </a:custGeom>
            <a:solidFill>
              <a:srgbClr val="01A4E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-18646" y="-50767"/>
              <a:ext cx="1193226" cy="487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b="1" dirty="0">
                  <a:solidFill>
                    <a:srgbClr val="000000"/>
                  </a:solidFill>
                  <a:latin typeface="Open Sans Light"/>
                </a:rPr>
                <a:t>Empleados y exempleados del Conglomerado Financiero del Banco Popular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154367" y="5646791"/>
            <a:ext cx="3086100" cy="3230763"/>
            <a:chOff x="0" y="-237116"/>
            <a:chExt cx="812800" cy="8509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395673"/>
            </a:xfrm>
            <a:custGeom>
              <a:avLst/>
              <a:gdLst/>
              <a:ahLst/>
              <a:cxnLst/>
              <a:rect l="l" t="t" r="r" b="b"/>
              <a:pathLst>
                <a:path w="812800" h="395673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267733"/>
                  </a:lnTo>
                  <a:cubicBezTo>
                    <a:pt x="812800" y="301665"/>
                    <a:pt x="799321" y="334207"/>
                    <a:pt x="775327" y="358200"/>
                  </a:cubicBezTo>
                  <a:cubicBezTo>
                    <a:pt x="751333" y="382194"/>
                    <a:pt x="718791" y="395673"/>
                    <a:pt x="684859" y="395673"/>
                  </a:cubicBezTo>
                  <a:lnTo>
                    <a:pt x="127941" y="395673"/>
                  </a:lnTo>
                  <a:cubicBezTo>
                    <a:pt x="94009" y="395673"/>
                    <a:pt x="61467" y="382194"/>
                    <a:pt x="37473" y="358200"/>
                  </a:cubicBezTo>
                  <a:cubicBezTo>
                    <a:pt x="13479" y="334207"/>
                    <a:pt x="0" y="301665"/>
                    <a:pt x="0" y="267733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1A4E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37116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b="1" dirty="0">
                  <a:solidFill>
                    <a:srgbClr val="000000"/>
                  </a:solidFill>
                  <a:latin typeface="Open Sans Light"/>
                </a:rPr>
                <a:t>Empleados CONASIF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177181" y="5784254"/>
            <a:ext cx="3131245" cy="3230756"/>
            <a:chOff x="-11890" y="-249538"/>
            <a:chExt cx="824690" cy="8509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347048"/>
            </a:xfrm>
            <a:custGeom>
              <a:avLst/>
              <a:gdLst/>
              <a:ahLst/>
              <a:cxnLst/>
              <a:rect l="l" t="t" r="r" b="b"/>
              <a:pathLst>
                <a:path w="812800" h="347048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219107"/>
                  </a:lnTo>
                  <a:cubicBezTo>
                    <a:pt x="812800" y="253039"/>
                    <a:pt x="799321" y="285581"/>
                    <a:pt x="775327" y="309575"/>
                  </a:cubicBezTo>
                  <a:cubicBezTo>
                    <a:pt x="751333" y="333568"/>
                    <a:pt x="718791" y="347048"/>
                    <a:pt x="684859" y="347048"/>
                  </a:cubicBezTo>
                  <a:lnTo>
                    <a:pt x="127941" y="347048"/>
                  </a:lnTo>
                  <a:cubicBezTo>
                    <a:pt x="94009" y="347048"/>
                    <a:pt x="61467" y="333568"/>
                    <a:pt x="37473" y="309575"/>
                  </a:cubicBezTo>
                  <a:cubicBezTo>
                    <a:pt x="13479" y="285581"/>
                    <a:pt x="0" y="253039"/>
                    <a:pt x="0" y="219107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1A4E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-11890" y="-249538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b="1" dirty="0">
                  <a:solidFill>
                    <a:srgbClr val="000000"/>
                  </a:solidFill>
                  <a:latin typeface="Open Sans Light"/>
                </a:rPr>
                <a:t>Empleados SUTEL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729042" y="3311169"/>
            <a:ext cx="3110746" cy="3230763"/>
            <a:chOff x="0" y="-225400"/>
            <a:chExt cx="819291" cy="8509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395673"/>
            </a:xfrm>
            <a:custGeom>
              <a:avLst/>
              <a:gdLst/>
              <a:ahLst/>
              <a:cxnLst/>
              <a:rect l="l" t="t" r="r" b="b"/>
              <a:pathLst>
                <a:path w="812800" h="395673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267733"/>
                  </a:lnTo>
                  <a:cubicBezTo>
                    <a:pt x="812800" y="301665"/>
                    <a:pt x="799321" y="334207"/>
                    <a:pt x="775327" y="358200"/>
                  </a:cubicBezTo>
                  <a:cubicBezTo>
                    <a:pt x="751333" y="382194"/>
                    <a:pt x="718791" y="395673"/>
                    <a:pt x="684859" y="395673"/>
                  </a:cubicBezTo>
                  <a:lnTo>
                    <a:pt x="127941" y="395673"/>
                  </a:lnTo>
                  <a:cubicBezTo>
                    <a:pt x="94009" y="395673"/>
                    <a:pt x="61467" y="382194"/>
                    <a:pt x="37473" y="358200"/>
                  </a:cubicBezTo>
                  <a:cubicBezTo>
                    <a:pt x="13479" y="334207"/>
                    <a:pt x="0" y="301665"/>
                    <a:pt x="0" y="267733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1A4E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6491" y="-2254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b="1" dirty="0">
                  <a:solidFill>
                    <a:srgbClr val="000000"/>
                  </a:solidFill>
                  <a:latin typeface="Open Sans Light"/>
                </a:rPr>
                <a:t>Empleados Aresep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518132" y="3363934"/>
            <a:ext cx="3086100" cy="3230762"/>
            <a:chOff x="0" y="-211503"/>
            <a:chExt cx="812800" cy="8509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392922"/>
            </a:xfrm>
            <a:custGeom>
              <a:avLst/>
              <a:gdLst/>
              <a:ahLst/>
              <a:cxnLst/>
              <a:rect l="l" t="t" r="r" b="b"/>
              <a:pathLst>
                <a:path w="812800" h="392922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264981"/>
                  </a:lnTo>
                  <a:cubicBezTo>
                    <a:pt x="812800" y="298913"/>
                    <a:pt x="799321" y="331455"/>
                    <a:pt x="775327" y="355449"/>
                  </a:cubicBezTo>
                  <a:cubicBezTo>
                    <a:pt x="751333" y="379443"/>
                    <a:pt x="718791" y="392922"/>
                    <a:pt x="684859" y="392922"/>
                  </a:cubicBezTo>
                  <a:lnTo>
                    <a:pt x="127941" y="392922"/>
                  </a:lnTo>
                  <a:cubicBezTo>
                    <a:pt x="94009" y="392922"/>
                    <a:pt x="61467" y="379443"/>
                    <a:pt x="37473" y="355449"/>
                  </a:cubicBezTo>
                  <a:cubicBezTo>
                    <a:pt x="13479" y="331455"/>
                    <a:pt x="0" y="298913"/>
                    <a:pt x="0" y="264981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1A4E4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11503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b="1" dirty="0">
                  <a:solidFill>
                    <a:srgbClr val="000000"/>
                  </a:solidFill>
                  <a:latin typeface="Open Sans Light"/>
                </a:rPr>
                <a:t>Familiares hasta 3° grado de consaguinidad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092943" y="3239324"/>
            <a:ext cx="3225692" cy="3230763"/>
            <a:chOff x="-36765" y="-241571"/>
            <a:chExt cx="849565" cy="8509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395673"/>
            </a:xfrm>
            <a:custGeom>
              <a:avLst/>
              <a:gdLst/>
              <a:ahLst/>
              <a:cxnLst/>
              <a:rect l="l" t="t" r="r" b="b"/>
              <a:pathLst>
                <a:path w="812800" h="395673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267733"/>
                  </a:lnTo>
                  <a:cubicBezTo>
                    <a:pt x="812800" y="301665"/>
                    <a:pt x="799321" y="334207"/>
                    <a:pt x="775327" y="358200"/>
                  </a:cubicBezTo>
                  <a:cubicBezTo>
                    <a:pt x="751333" y="382194"/>
                    <a:pt x="718791" y="395673"/>
                    <a:pt x="684859" y="395673"/>
                  </a:cubicBezTo>
                  <a:lnTo>
                    <a:pt x="127941" y="395673"/>
                  </a:lnTo>
                  <a:cubicBezTo>
                    <a:pt x="94009" y="395673"/>
                    <a:pt x="61467" y="382194"/>
                    <a:pt x="37473" y="358200"/>
                  </a:cubicBezTo>
                  <a:cubicBezTo>
                    <a:pt x="13479" y="334207"/>
                    <a:pt x="0" y="301665"/>
                    <a:pt x="0" y="267733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1A4E4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-36765" y="-241571"/>
              <a:ext cx="821276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b="1" dirty="0">
                  <a:solidFill>
                    <a:srgbClr val="000000"/>
                  </a:solidFill>
                  <a:latin typeface="Open Sans Light"/>
                </a:rPr>
                <a:t>Empleados y exempleados COOPEBANPO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3804" y="5867495"/>
            <a:ext cx="4338441" cy="3230763"/>
            <a:chOff x="0" y="-227614"/>
            <a:chExt cx="1142635" cy="8509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142635" cy="395673"/>
            </a:xfrm>
            <a:custGeom>
              <a:avLst/>
              <a:gdLst/>
              <a:ahLst/>
              <a:cxnLst/>
              <a:rect l="l" t="t" r="r" b="b"/>
              <a:pathLst>
                <a:path w="1142635" h="395673">
                  <a:moveTo>
                    <a:pt x="91009" y="0"/>
                  </a:moveTo>
                  <a:lnTo>
                    <a:pt x="1051626" y="0"/>
                  </a:lnTo>
                  <a:cubicBezTo>
                    <a:pt x="1075763" y="0"/>
                    <a:pt x="1098911" y="9588"/>
                    <a:pt x="1115979" y="26656"/>
                  </a:cubicBezTo>
                  <a:cubicBezTo>
                    <a:pt x="1133046" y="43724"/>
                    <a:pt x="1142635" y="66872"/>
                    <a:pt x="1142635" y="91009"/>
                  </a:cubicBezTo>
                  <a:lnTo>
                    <a:pt x="1142635" y="304664"/>
                  </a:lnTo>
                  <a:cubicBezTo>
                    <a:pt x="1142635" y="328801"/>
                    <a:pt x="1133046" y="351950"/>
                    <a:pt x="1115979" y="369017"/>
                  </a:cubicBezTo>
                  <a:cubicBezTo>
                    <a:pt x="1098911" y="386085"/>
                    <a:pt x="1075763" y="395673"/>
                    <a:pt x="1051626" y="395673"/>
                  </a:cubicBezTo>
                  <a:lnTo>
                    <a:pt x="91009" y="395673"/>
                  </a:lnTo>
                  <a:cubicBezTo>
                    <a:pt x="66872" y="395673"/>
                    <a:pt x="43724" y="386085"/>
                    <a:pt x="26656" y="369017"/>
                  </a:cubicBezTo>
                  <a:cubicBezTo>
                    <a:pt x="9588" y="351950"/>
                    <a:pt x="0" y="328801"/>
                    <a:pt x="0" y="304664"/>
                  </a:cubicBezTo>
                  <a:lnTo>
                    <a:pt x="0" y="91009"/>
                  </a:lnTo>
                  <a:cubicBezTo>
                    <a:pt x="0" y="66872"/>
                    <a:pt x="9588" y="43724"/>
                    <a:pt x="26656" y="26656"/>
                  </a:cubicBezTo>
                  <a:cubicBezTo>
                    <a:pt x="43724" y="9588"/>
                    <a:pt x="66872" y="0"/>
                    <a:pt x="91009" y="0"/>
                  </a:cubicBezTo>
                  <a:close/>
                </a:path>
              </a:pathLst>
            </a:custGeom>
            <a:solidFill>
              <a:srgbClr val="01A4E4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43023" y="-227614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>
              <a:defPPr>
                <a:defRPr lang="en-US"/>
              </a:defPPr>
              <a:lvl1pPr algn="ctr">
                <a:lnSpc>
                  <a:spcPts val="2799"/>
                </a:lnSpc>
                <a:defRPr sz="1999" b="1">
                  <a:solidFill>
                    <a:srgbClr val="000000"/>
                  </a:solidFill>
                  <a:latin typeface="Open Sans Light"/>
                </a:defRPr>
              </a:lvl1pPr>
            </a:lstStyle>
            <a:p>
              <a:r>
                <a:rPr lang="en-US" dirty="0"/>
                <a:t>Organizaciones Sociales</a:t>
              </a:r>
            </a:p>
          </p:txBody>
        </p:sp>
      </p:grpSp>
      <p:grpSp>
        <p:nvGrpSpPr>
          <p:cNvPr id="39" name="Grupo 38">
            <a:extLst>
              <a:ext uri="{FF2B5EF4-FFF2-40B4-BE49-F238E27FC236}">
                <a16:creationId xmlns:a16="http://schemas.microsoft.com/office/drawing/2014/main" id="{7FF043F5-551A-3C57-468A-5E36C257D29F}"/>
              </a:ext>
            </a:extLst>
          </p:cNvPr>
          <p:cNvGrpSpPr/>
          <p:nvPr/>
        </p:nvGrpSpPr>
        <p:grpSpPr>
          <a:xfrm>
            <a:off x="2313024" y="2089443"/>
            <a:ext cx="13658750" cy="4642274"/>
            <a:chOff x="2313024" y="2089443"/>
            <a:chExt cx="13658750" cy="4642274"/>
          </a:xfrm>
        </p:grpSpPr>
        <p:sp>
          <p:nvSpPr>
            <p:cNvPr id="26" name="AutoShape 26"/>
            <p:cNvSpPr/>
            <p:nvPr/>
          </p:nvSpPr>
          <p:spPr>
            <a:xfrm flipV="1">
              <a:off x="2313024" y="5674531"/>
              <a:ext cx="0" cy="1057186"/>
            </a:xfrm>
            <a:prstGeom prst="line">
              <a:avLst/>
            </a:prstGeom>
            <a:ln w="38100" cap="flat">
              <a:solidFill>
                <a:srgbClr val="FFDE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7" name="AutoShape 27"/>
            <p:cNvSpPr/>
            <p:nvPr/>
          </p:nvSpPr>
          <p:spPr>
            <a:xfrm flipH="1" flipV="1">
              <a:off x="8697417" y="3079108"/>
              <a:ext cx="0" cy="3467983"/>
            </a:xfrm>
            <a:prstGeom prst="line">
              <a:avLst/>
            </a:prstGeom>
            <a:ln w="38100" cap="flat">
              <a:solidFill>
                <a:srgbClr val="FFDE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8" name="AutoShape 28"/>
            <p:cNvSpPr/>
            <p:nvPr/>
          </p:nvSpPr>
          <p:spPr>
            <a:xfrm flipH="1" flipV="1">
              <a:off x="13765376" y="3079108"/>
              <a:ext cx="0" cy="3652609"/>
            </a:xfrm>
            <a:prstGeom prst="line">
              <a:avLst/>
            </a:prstGeom>
            <a:ln w="38100" cap="flat">
              <a:solidFill>
                <a:srgbClr val="FFDE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9" name="AutoShape 29"/>
            <p:cNvSpPr/>
            <p:nvPr/>
          </p:nvSpPr>
          <p:spPr>
            <a:xfrm flipH="1" flipV="1">
              <a:off x="6775585" y="3078596"/>
              <a:ext cx="0" cy="1077943"/>
            </a:xfrm>
            <a:prstGeom prst="line">
              <a:avLst/>
            </a:prstGeom>
            <a:ln w="38100" cap="flat">
              <a:solidFill>
                <a:srgbClr val="FFDE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0" name="AutoShape 30"/>
            <p:cNvSpPr/>
            <p:nvPr/>
          </p:nvSpPr>
          <p:spPr>
            <a:xfrm flipH="1" flipV="1">
              <a:off x="2351121" y="3078899"/>
              <a:ext cx="17393" cy="1092301"/>
            </a:xfrm>
            <a:prstGeom prst="line">
              <a:avLst/>
            </a:prstGeom>
            <a:ln w="38100" cap="flat">
              <a:solidFill>
                <a:srgbClr val="FFDE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1" name="AutoShape 31"/>
            <p:cNvSpPr/>
            <p:nvPr/>
          </p:nvSpPr>
          <p:spPr>
            <a:xfrm flipH="1" flipV="1">
              <a:off x="15971774" y="3078596"/>
              <a:ext cx="0" cy="1077943"/>
            </a:xfrm>
            <a:prstGeom prst="line">
              <a:avLst/>
            </a:prstGeom>
            <a:ln w="38100" cap="flat">
              <a:solidFill>
                <a:srgbClr val="FFDE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2" name="AutoShape 32"/>
            <p:cNvSpPr/>
            <p:nvPr/>
          </p:nvSpPr>
          <p:spPr>
            <a:xfrm>
              <a:off x="2368514" y="3074883"/>
              <a:ext cx="13584210" cy="4226"/>
            </a:xfrm>
            <a:prstGeom prst="line">
              <a:avLst/>
            </a:prstGeom>
            <a:ln w="38100" cap="flat">
              <a:solidFill>
                <a:srgbClr val="FFDE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3" name="AutoShape 33"/>
            <p:cNvSpPr/>
            <p:nvPr/>
          </p:nvSpPr>
          <p:spPr>
            <a:xfrm flipH="1" flipV="1">
              <a:off x="8697417" y="2089443"/>
              <a:ext cx="0" cy="1077943"/>
            </a:xfrm>
            <a:prstGeom prst="line">
              <a:avLst/>
            </a:prstGeom>
            <a:ln w="38100" cap="flat">
              <a:solidFill>
                <a:srgbClr val="FFDE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4" name="AutoShape 34"/>
            <p:cNvSpPr/>
            <p:nvPr/>
          </p:nvSpPr>
          <p:spPr>
            <a:xfrm flipH="1" flipV="1">
              <a:off x="11253042" y="3040496"/>
              <a:ext cx="0" cy="1077943"/>
            </a:xfrm>
            <a:prstGeom prst="line">
              <a:avLst/>
            </a:prstGeom>
            <a:ln w="38100" cap="flat">
              <a:solidFill>
                <a:srgbClr val="FFDE00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45669" y="6547091"/>
            <a:ext cx="2842331" cy="3739909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81171" y="6654223"/>
            <a:ext cx="2873196" cy="3632777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801154" y="7149090"/>
            <a:ext cx="2287822" cy="3137910"/>
          </a:xfrm>
          <a:prstGeom prst="rect">
            <a:avLst/>
          </a:prstGeom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9ED4FF1F-83DB-4504-C4B2-2A4008D72C5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719032" y="9334499"/>
            <a:ext cx="2434205" cy="7520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51460" y="-1663988"/>
            <a:ext cx="18288000" cy="1675845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2858" y="302395"/>
            <a:ext cx="16230600" cy="3381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s-CR" sz="6600" dirty="0">
                <a:solidFill>
                  <a:srgbClr val="000000"/>
                </a:solidFill>
                <a:latin typeface="Corben"/>
              </a:rPr>
              <a:t>¿Quienes son familiares hasta 3° grado de consanguinidad?</a:t>
            </a:r>
          </a:p>
          <a:p>
            <a:pPr algn="ctr">
              <a:lnSpc>
                <a:spcPts val="9000"/>
              </a:lnSpc>
            </a:pPr>
            <a:endParaRPr lang="es-CR" sz="5400" dirty="0">
              <a:solidFill>
                <a:srgbClr val="000000"/>
              </a:solidFill>
              <a:latin typeface="Corben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070D370-C8CC-AF8C-E70A-5036AA4E54DE}"/>
              </a:ext>
            </a:extLst>
          </p:cNvPr>
          <p:cNvSpPr txBox="1"/>
          <p:nvPr/>
        </p:nvSpPr>
        <p:spPr>
          <a:xfrm>
            <a:off x="6429132" y="3048227"/>
            <a:ext cx="6978954" cy="646331"/>
          </a:xfrm>
          <a:prstGeom prst="rect">
            <a:avLst/>
          </a:prstGeom>
          <a:solidFill>
            <a:srgbClr val="96C21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s-CR" sz="3600" b="1" dirty="0">
                <a:latin typeface="Cambria" panose="02040503050406030204" pitchFamily="18" charset="0"/>
                <a:ea typeface="Cambria" panose="02040503050406030204" pitchFamily="18" charset="0"/>
              </a:rPr>
              <a:t>Trabajador/Cónyuge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BCAFD30-C1E5-4F0E-5A72-751D40A45F34}"/>
              </a:ext>
            </a:extLst>
          </p:cNvPr>
          <p:cNvSpPr txBox="1"/>
          <p:nvPr/>
        </p:nvSpPr>
        <p:spPr>
          <a:xfrm>
            <a:off x="487672" y="4762500"/>
            <a:ext cx="2647950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s-CR" sz="2400" dirty="0">
                <a:latin typeface="Cambria" panose="02040503050406030204" pitchFamily="18" charset="0"/>
                <a:ea typeface="Cambria" panose="02040503050406030204" pitchFamily="18" charset="0"/>
              </a:rPr>
              <a:t>Grado 1°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CF9C7C8-1F44-6809-F114-B8D4A9EF3601}"/>
              </a:ext>
            </a:extLst>
          </p:cNvPr>
          <p:cNvSpPr txBox="1"/>
          <p:nvPr/>
        </p:nvSpPr>
        <p:spPr>
          <a:xfrm>
            <a:off x="457200" y="6571155"/>
            <a:ext cx="2647950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s-CR" sz="2400" dirty="0">
                <a:latin typeface="Cambria" panose="02040503050406030204" pitchFamily="18" charset="0"/>
                <a:ea typeface="Cambria" panose="02040503050406030204" pitchFamily="18" charset="0"/>
              </a:rPr>
              <a:t>Grado 2°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1143632-656E-A274-369E-FEC54A48F199}"/>
              </a:ext>
            </a:extLst>
          </p:cNvPr>
          <p:cNvSpPr txBox="1"/>
          <p:nvPr/>
        </p:nvSpPr>
        <p:spPr>
          <a:xfrm>
            <a:off x="381000" y="8306523"/>
            <a:ext cx="2749390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s-CR" sz="2400" dirty="0">
                <a:latin typeface="Cambria" panose="02040503050406030204" pitchFamily="18" charset="0"/>
                <a:ea typeface="Cambria" panose="02040503050406030204" pitchFamily="18" charset="0"/>
              </a:rPr>
              <a:t>Grado 3°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210C95A-F129-29B2-1726-B39C4E0B24CD}"/>
              </a:ext>
            </a:extLst>
          </p:cNvPr>
          <p:cNvSpPr txBox="1"/>
          <p:nvPr/>
        </p:nvSpPr>
        <p:spPr>
          <a:xfrm>
            <a:off x="3276600" y="4790921"/>
            <a:ext cx="3397567" cy="461665"/>
          </a:xfrm>
          <a:prstGeom prst="rect">
            <a:avLst/>
          </a:prstGeom>
          <a:solidFill>
            <a:srgbClr val="F8AB6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s-CR" dirty="0"/>
              <a:t>Suegra/ Suegro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44A065B-0DD2-025D-B56F-F9985B6A9063}"/>
              </a:ext>
            </a:extLst>
          </p:cNvPr>
          <p:cNvSpPr txBox="1"/>
          <p:nvPr/>
        </p:nvSpPr>
        <p:spPr>
          <a:xfrm>
            <a:off x="10515600" y="4834235"/>
            <a:ext cx="3449237" cy="461665"/>
          </a:xfrm>
          <a:prstGeom prst="rect">
            <a:avLst/>
          </a:prstGeom>
          <a:solidFill>
            <a:srgbClr val="F8AB6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s-CR" dirty="0"/>
              <a:t>Hija/Hijo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C195A2B-4096-32B5-BE51-969583E3ECE4}"/>
              </a:ext>
            </a:extLst>
          </p:cNvPr>
          <p:cNvSpPr txBox="1"/>
          <p:nvPr/>
        </p:nvSpPr>
        <p:spPr>
          <a:xfrm>
            <a:off x="14173200" y="4838700"/>
            <a:ext cx="3449237" cy="461665"/>
          </a:xfrm>
          <a:prstGeom prst="rect">
            <a:avLst/>
          </a:prstGeom>
          <a:solidFill>
            <a:srgbClr val="F8AB6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s-CR" dirty="0"/>
              <a:t>Nuera/Yerno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5C937A3-1D4F-5388-FF42-0EF7E256C13F}"/>
              </a:ext>
            </a:extLst>
          </p:cNvPr>
          <p:cNvSpPr txBox="1"/>
          <p:nvPr/>
        </p:nvSpPr>
        <p:spPr>
          <a:xfrm>
            <a:off x="6858000" y="4834235"/>
            <a:ext cx="3457100" cy="461665"/>
          </a:xfrm>
          <a:prstGeom prst="rect">
            <a:avLst/>
          </a:prstGeom>
          <a:solidFill>
            <a:srgbClr val="F8AB6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s-CR" dirty="0"/>
              <a:t>Padre/ Madre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74A7C64-E78E-F8AE-6C38-58512AEDD6E5}"/>
              </a:ext>
            </a:extLst>
          </p:cNvPr>
          <p:cNvSpPr txBox="1"/>
          <p:nvPr/>
        </p:nvSpPr>
        <p:spPr>
          <a:xfrm>
            <a:off x="3314190" y="6608895"/>
            <a:ext cx="3435663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s-CR" dirty="0"/>
              <a:t>Abuelo/ Abuela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E74E87BD-8B85-B733-8EF8-D0FAEC292322}"/>
              </a:ext>
            </a:extLst>
          </p:cNvPr>
          <p:cNvSpPr txBox="1"/>
          <p:nvPr/>
        </p:nvSpPr>
        <p:spPr>
          <a:xfrm>
            <a:off x="10515600" y="6591300"/>
            <a:ext cx="3454232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s-CR" dirty="0"/>
              <a:t>Nieto/ Nieta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12C2CF45-4618-37FA-9B95-9167E485E020}"/>
              </a:ext>
            </a:extLst>
          </p:cNvPr>
          <p:cNvSpPr txBox="1"/>
          <p:nvPr/>
        </p:nvSpPr>
        <p:spPr>
          <a:xfrm>
            <a:off x="14173200" y="6591300"/>
            <a:ext cx="3479716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s-CR" dirty="0"/>
              <a:t>Cuñada/Cuñado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A643F21-CBAB-AFDE-E3BB-D9641A048C7B}"/>
              </a:ext>
            </a:extLst>
          </p:cNvPr>
          <p:cNvSpPr txBox="1"/>
          <p:nvPr/>
        </p:nvSpPr>
        <p:spPr>
          <a:xfrm>
            <a:off x="6895137" y="6609776"/>
            <a:ext cx="3435663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s-CR" dirty="0"/>
              <a:t>Hermano/ Hermana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A9102B1B-F883-B57B-5A67-715479045F89}"/>
              </a:ext>
            </a:extLst>
          </p:cNvPr>
          <p:cNvSpPr txBox="1"/>
          <p:nvPr/>
        </p:nvSpPr>
        <p:spPr>
          <a:xfrm>
            <a:off x="3319781" y="8339435"/>
            <a:ext cx="3397567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s-CR" sz="2400" dirty="0"/>
              <a:t>Bisabuelo/ Bisabuela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E1F866C-51AB-0949-C438-96378E30D8B8}"/>
              </a:ext>
            </a:extLst>
          </p:cNvPr>
          <p:cNvSpPr txBox="1"/>
          <p:nvPr/>
        </p:nvSpPr>
        <p:spPr>
          <a:xfrm>
            <a:off x="10515600" y="8343900"/>
            <a:ext cx="347280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s-CR" sz="2400" dirty="0"/>
              <a:t>Bisnieto/ Bisnieta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15843D3A-3299-7A1F-55B4-AA9EF5C7F24A}"/>
              </a:ext>
            </a:extLst>
          </p:cNvPr>
          <p:cNvSpPr txBox="1"/>
          <p:nvPr/>
        </p:nvSpPr>
        <p:spPr>
          <a:xfrm>
            <a:off x="14173200" y="8339435"/>
            <a:ext cx="3196117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s-CR" sz="2400" dirty="0"/>
              <a:t>Sobrino/ Sobrina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ABD599B7-37FE-7C54-FF22-D27725BB765A}"/>
              </a:ext>
            </a:extLst>
          </p:cNvPr>
          <p:cNvSpPr txBox="1"/>
          <p:nvPr/>
        </p:nvSpPr>
        <p:spPr>
          <a:xfrm>
            <a:off x="6890400" y="8339435"/>
            <a:ext cx="347280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s-CR" sz="2400" dirty="0"/>
              <a:t>Tío/Tía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97317BB1-B7F4-C676-42B5-DDAEC1961E8D}"/>
              </a:ext>
            </a:extLst>
          </p:cNvPr>
          <p:cNvGrpSpPr/>
          <p:nvPr/>
        </p:nvGrpSpPr>
        <p:grpSpPr>
          <a:xfrm>
            <a:off x="4975383" y="3371393"/>
            <a:ext cx="10442497" cy="5013695"/>
            <a:chOff x="4975383" y="3371393"/>
            <a:chExt cx="10442497" cy="5013695"/>
          </a:xfrm>
        </p:grpSpPr>
        <p:cxnSp>
          <p:nvCxnSpPr>
            <p:cNvPr id="53" name="Conector recto 52">
              <a:extLst>
                <a:ext uri="{FF2B5EF4-FFF2-40B4-BE49-F238E27FC236}">
                  <a16:creationId xmlns:a16="http://schemas.microsoft.com/office/drawing/2014/main" id="{11161713-C822-2DE7-2F09-8C6E4423F8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54679" y="3406190"/>
              <a:ext cx="1374453" cy="0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4" name="Conector recto 53">
              <a:extLst>
                <a:ext uri="{FF2B5EF4-FFF2-40B4-BE49-F238E27FC236}">
                  <a16:creationId xmlns:a16="http://schemas.microsoft.com/office/drawing/2014/main" id="{7A5A832A-3662-A597-C3ED-90C688CD3A32}"/>
                </a:ext>
              </a:extLst>
            </p:cNvPr>
            <p:cNvCxnSpPr>
              <a:cxnSpLocks/>
              <a:endCxn id="3" idx="3"/>
            </p:cNvCxnSpPr>
            <p:nvPr/>
          </p:nvCxnSpPr>
          <p:spPr>
            <a:xfrm flipH="1" flipV="1">
              <a:off x="13408086" y="3371393"/>
              <a:ext cx="1956682" cy="8610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6" name="Conector recto 55">
              <a:extLst>
                <a:ext uri="{FF2B5EF4-FFF2-40B4-BE49-F238E27FC236}">
                  <a16:creationId xmlns:a16="http://schemas.microsoft.com/office/drawing/2014/main" id="{F23A3CFB-915B-9EB0-32ED-82C2519EC8E7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3380003"/>
              <a:ext cx="0" cy="1382497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8" name="Conector recto 57">
              <a:extLst>
                <a:ext uri="{FF2B5EF4-FFF2-40B4-BE49-F238E27FC236}">
                  <a16:creationId xmlns:a16="http://schemas.microsoft.com/office/drawing/2014/main" id="{EBA41FC2-5333-D3CD-0472-A44BB5957E86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 flipH="1">
              <a:off x="4975383" y="5252586"/>
              <a:ext cx="1" cy="1299504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2" name="Conector recto 61">
              <a:extLst>
                <a:ext uri="{FF2B5EF4-FFF2-40B4-BE49-F238E27FC236}">
                  <a16:creationId xmlns:a16="http://schemas.microsoft.com/office/drawing/2014/main" id="{16FEDAF4-03FF-BDC8-1D75-116C7A258021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7032820"/>
              <a:ext cx="0" cy="1268875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49" name="Conector recto 2048">
              <a:extLst>
                <a:ext uri="{FF2B5EF4-FFF2-40B4-BE49-F238E27FC236}">
                  <a16:creationId xmlns:a16="http://schemas.microsoft.com/office/drawing/2014/main" id="{B05A9851-D6B8-36EB-36FA-BF90D65CCF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7785" y="5309391"/>
              <a:ext cx="1" cy="1299504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50" name="Conector recto 2049">
              <a:extLst>
                <a:ext uri="{FF2B5EF4-FFF2-40B4-BE49-F238E27FC236}">
                  <a16:creationId xmlns:a16="http://schemas.microsoft.com/office/drawing/2014/main" id="{28B6EBC6-F89D-AE8A-DFE6-780FF1DD8F64}"/>
                </a:ext>
              </a:extLst>
            </p:cNvPr>
            <p:cNvCxnSpPr>
              <a:cxnSpLocks/>
            </p:cNvCxnSpPr>
            <p:nvPr/>
          </p:nvCxnSpPr>
          <p:spPr>
            <a:xfrm>
              <a:off x="8892306" y="7070560"/>
              <a:ext cx="0" cy="1268875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51" name="Conector recto 2050">
              <a:extLst>
                <a:ext uri="{FF2B5EF4-FFF2-40B4-BE49-F238E27FC236}">
                  <a16:creationId xmlns:a16="http://schemas.microsoft.com/office/drawing/2014/main" id="{A9274A72-7BD0-DAEC-EDC1-F7D7F7ED02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503349" y="5355044"/>
              <a:ext cx="1" cy="1299504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52" name="Conector recto 2051">
              <a:extLst>
                <a:ext uri="{FF2B5EF4-FFF2-40B4-BE49-F238E27FC236}">
                  <a16:creationId xmlns:a16="http://schemas.microsoft.com/office/drawing/2014/main" id="{CE8402E0-2981-E258-661B-0DEB04850677}"/>
                </a:ext>
              </a:extLst>
            </p:cNvPr>
            <p:cNvCxnSpPr>
              <a:cxnSpLocks/>
            </p:cNvCxnSpPr>
            <p:nvPr/>
          </p:nvCxnSpPr>
          <p:spPr>
            <a:xfrm>
              <a:off x="12477870" y="7116213"/>
              <a:ext cx="0" cy="1268875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53" name="Conector recto 2052">
              <a:extLst>
                <a:ext uri="{FF2B5EF4-FFF2-40B4-BE49-F238E27FC236}">
                  <a16:creationId xmlns:a16="http://schemas.microsoft.com/office/drawing/2014/main" id="{F85C026F-71D3-C36A-701E-8DC774B32A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417879" y="5309391"/>
              <a:ext cx="1" cy="1299504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54" name="Conector recto 2053">
              <a:extLst>
                <a:ext uri="{FF2B5EF4-FFF2-40B4-BE49-F238E27FC236}">
                  <a16:creationId xmlns:a16="http://schemas.microsoft.com/office/drawing/2014/main" id="{4F0EDBBB-0DEB-FE6D-F864-B040BB0FD171}"/>
                </a:ext>
              </a:extLst>
            </p:cNvPr>
            <p:cNvCxnSpPr>
              <a:cxnSpLocks/>
            </p:cNvCxnSpPr>
            <p:nvPr/>
          </p:nvCxnSpPr>
          <p:spPr>
            <a:xfrm>
              <a:off x="15392400" y="7070560"/>
              <a:ext cx="0" cy="1268875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55" name="Conector recto 2054">
              <a:extLst>
                <a:ext uri="{FF2B5EF4-FFF2-40B4-BE49-F238E27FC236}">
                  <a16:creationId xmlns:a16="http://schemas.microsoft.com/office/drawing/2014/main" id="{3A3B4DE0-AF01-1FF1-79AB-240E35E8D2FF}"/>
                </a:ext>
              </a:extLst>
            </p:cNvPr>
            <p:cNvCxnSpPr>
              <a:cxnSpLocks/>
            </p:cNvCxnSpPr>
            <p:nvPr/>
          </p:nvCxnSpPr>
          <p:spPr>
            <a:xfrm>
              <a:off x="15364768" y="3380003"/>
              <a:ext cx="27632" cy="1469594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063" name="Picture 6">
            <a:extLst>
              <a:ext uri="{FF2B5EF4-FFF2-40B4-BE49-F238E27FC236}">
                <a16:creationId xmlns:a16="http://schemas.microsoft.com/office/drawing/2014/main" id="{70A2B2A1-5F51-6037-4CF3-1BD2C42F57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208858" y="9116814"/>
            <a:ext cx="3472800" cy="107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94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5" grpId="0" animBg="1"/>
      <p:bldP spid="6" grpId="0" animBg="1"/>
      <p:bldP spid="7" grpId="0" animBg="1"/>
      <p:bldP spid="9" grpId="0" animBg="1"/>
      <p:bldP spid="11" grpId="0" animBg="1"/>
      <p:bldP spid="12" grpId="0" animBg="1"/>
      <p:bldP spid="17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01374" y="-167608"/>
            <a:ext cx="19690747" cy="139267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5844948"/>
            <a:ext cx="3270965" cy="44420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41653" y="5844948"/>
            <a:ext cx="3351730" cy="444205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778884" y="1363266"/>
            <a:ext cx="13338634" cy="1475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19"/>
              </a:lnSpc>
            </a:pPr>
            <a:r>
              <a:rPr lang="es-CR" sz="9600" dirty="0">
                <a:solidFill>
                  <a:srgbClr val="000000"/>
                </a:solidFill>
                <a:latin typeface="Corben"/>
              </a:rPr>
              <a:t>Plan de Referidos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247196" y="3924300"/>
            <a:ext cx="9793608" cy="2901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s-CR" sz="5399" dirty="0">
                <a:solidFill>
                  <a:srgbClr val="000000"/>
                </a:solidFill>
                <a:latin typeface="Codec Pro"/>
              </a:rPr>
              <a:t>Puedes referir a compañeros y familiares para que se unan a esta gran familia que es: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324600" y="7431821"/>
            <a:ext cx="6570479" cy="2029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738B27-A095-CCFF-4764-1F6826F9F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87180" y="-2857500"/>
            <a:ext cx="15380780" cy="18592152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774000" y="170212"/>
            <a:ext cx="15797802" cy="1313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519"/>
              </a:lnSpc>
            </a:pPr>
            <a:r>
              <a:rPr lang="es-CR" sz="5400" dirty="0">
                <a:solidFill>
                  <a:srgbClr val="000000"/>
                </a:solidFill>
                <a:latin typeface="Corben"/>
              </a:rPr>
              <a:t>Contáctanos para referir compañeros y familia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3922CC12-5417-FF48-F1F5-2FF821CE14C6}"/>
              </a:ext>
            </a:extLst>
          </p:cNvPr>
          <p:cNvGrpSpPr/>
          <p:nvPr/>
        </p:nvGrpSpPr>
        <p:grpSpPr>
          <a:xfrm>
            <a:off x="53588" y="2054832"/>
            <a:ext cx="9705371" cy="4841268"/>
            <a:chOff x="53588" y="1660111"/>
            <a:chExt cx="9705371" cy="4841268"/>
          </a:xfrm>
        </p:grpSpPr>
        <p:sp>
          <p:nvSpPr>
            <p:cNvPr id="26" name="TextBox 24">
              <a:extLst>
                <a:ext uri="{FF2B5EF4-FFF2-40B4-BE49-F238E27FC236}">
                  <a16:creationId xmlns:a16="http://schemas.microsoft.com/office/drawing/2014/main" id="{99EFB531-53F2-604F-CCC8-7BF704CE7F96}"/>
                </a:ext>
              </a:extLst>
            </p:cNvPr>
            <p:cNvSpPr txBox="1"/>
            <p:nvPr/>
          </p:nvSpPr>
          <p:spPr>
            <a:xfrm>
              <a:off x="53588" y="5062908"/>
              <a:ext cx="6522888" cy="143847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1" algn="just">
                <a:lnSpc>
                  <a:spcPct val="150000"/>
                </a:lnSpc>
              </a:pPr>
              <a:r>
                <a:rPr lang="es-CR" sz="1600" b="1" dirty="0">
                  <a:solidFill>
                    <a:srgbClr val="000000"/>
                  </a:solidFill>
                  <a:latin typeface="Codec Pro"/>
                </a:rPr>
                <a:t>Jafeth Valverde</a:t>
              </a:r>
            </a:p>
            <a:p>
              <a:pPr lvl="1" algn="just">
                <a:lnSpc>
                  <a:spcPct val="150000"/>
                </a:lnSpc>
              </a:pPr>
              <a:r>
                <a:rPr lang="es-CR" sz="1600" b="1" dirty="0">
                  <a:solidFill>
                    <a:srgbClr val="000000"/>
                  </a:solidFill>
                  <a:latin typeface="Codec Pro"/>
                </a:rPr>
                <a:t>Teléfono: 2212-5444</a:t>
              </a:r>
            </a:p>
            <a:p>
              <a:pPr lvl="1" algn="just">
                <a:lnSpc>
                  <a:spcPct val="150000"/>
                </a:lnSpc>
              </a:pPr>
              <a:r>
                <a:rPr lang="es-CR" sz="1600" b="1" dirty="0">
                  <a:solidFill>
                    <a:srgbClr val="000000"/>
                  </a:solidFill>
                  <a:latin typeface="Codec Pro"/>
                </a:rPr>
                <a:t>Correo: jvalverdem@coopebanpo.fi.cr</a:t>
              </a:r>
            </a:p>
            <a:p>
              <a:pPr lvl="2" algn="just">
                <a:lnSpc>
                  <a:spcPct val="150000"/>
                </a:lnSpc>
              </a:pPr>
              <a:endParaRPr lang="es-CR" sz="1600" b="1" dirty="0">
                <a:solidFill>
                  <a:srgbClr val="000000"/>
                </a:solidFill>
                <a:latin typeface="Codec Pro"/>
              </a:endParaRPr>
            </a:p>
          </p:txBody>
        </p:sp>
        <p:sp>
          <p:nvSpPr>
            <p:cNvPr id="2" name="TextBox 24">
              <a:extLst>
                <a:ext uri="{FF2B5EF4-FFF2-40B4-BE49-F238E27FC236}">
                  <a16:creationId xmlns:a16="http://schemas.microsoft.com/office/drawing/2014/main" id="{4CA7CA00-63C8-D972-B01F-1CFD40F53646}"/>
                </a:ext>
              </a:extLst>
            </p:cNvPr>
            <p:cNvSpPr txBox="1"/>
            <p:nvPr/>
          </p:nvSpPr>
          <p:spPr>
            <a:xfrm>
              <a:off x="4226673" y="5062908"/>
              <a:ext cx="5532286" cy="143847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1" algn="just">
                <a:lnSpc>
                  <a:spcPct val="150000"/>
                </a:lnSpc>
              </a:pPr>
              <a:r>
                <a:rPr lang="es-CR" sz="1600" b="1" dirty="0">
                  <a:solidFill>
                    <a:srgbClr val="000000"/>
                  </a:solidFill>
                  <a:latin typeface="Codec Pro"/>
                </a:rPr>
                <a:t>Manrique Jiménez</a:t>
              </a:r>
            </a:p>
            <a:p>
              <a:pPr lvl="1" algn="just">
                <a:lnSpc>
                  <a:spcPct val="150000"/>
                </a:lnSpc>
              </a:pPr>
              <a:r>
                <a:rPr lang="es-CR" sz="1600" b="1" dirty="0">
                  <a:solidFill>
                    <a:srgbClr val="000000"/>
                  </a:solidFill>
                  <a:latin typeface="Codec Pro"/>
                </a:rPr>
                <a:t>Teléfono: 2212-5423</a:t>
              </a:r>
            </a:p>
            <a:p>
              <a:pPr lvl="1" algn="just">
                <a:lnSpc>
                  <a:spcPct val="150000"/>
                </a:lnSpc>
              </a:pPr>
              <a:r>
                <a:rPr lang="es-CR" sz="1600" b="1" dirty="0">
                  <a:solidFill>
                    <a:srgbClr val="000000"/>
                  </a:solidFill>
                  <a:latin typeface="Codec Pro"/>
                </a:rPr>
                <a:t>Correo:  mjimenez@coopebanpo.fi.cr</a:t>
              </a:r>
            </a:p>
            <a:p>
              <a:pPr lvl="2" algn="just">
                <a:lnSpc>
                  <a:spcPct val="150000"/>
                </a:lnSpc>
              </a:pPr>
              <a:endParaRPr lang="es-CR" sz="1600" b="1" dirty="0">
                <a:solidFill>
                  <a:srgbClr val="000000"/>
                </a:solidFill>
                <a:latin typeface="Codec Pro"/>
              </a:endParaRPr>
            </a:p>
          </p:txBody>
        </p:sp>
        <p:pic>
          <p:nvPicPr>
            <p:cNvPr id="1026" name="3879BC3A-18C6-430C-A2A1-DF2DA87A3C55" descr="PHOTO-2023-05-11-08-29-31.jpg">
              <a:extLst>
                <a:ext uri="{FF2B5EF4-FFF2-40B4-BE49-F238E27FC236}">
                  <a16:creationId xmlns:a16="http://schemas.microsoft.com/office/drawing/2014/main" id="{C8655074-B100-87BE-3CBE-26FB870255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65" b="10753"/>
            <a:stretch/>
          </p:blipFill>
          <p:spPr bwMode="auto">
            <a:xfrm>
              <a:off x="1219200" y="1660111"/>
              <a:ext cx="4998888" cy="3355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A2CB34CE-40D7-F11C-AC47-128DC7B674ED}"/>
              </a:ext>
            </a:extLst>
          </p:cNvPr>
          <p:cNvGrpSpPr/>
          <p:nvPr/>
        </p:nvGrpSpPr>
        <p:grpSpPr>
          <a:xfrm>
            <a:off x="9956903" y="1994450"/>
            <a:ext cx="11880465" cy="4901650"/>
            <a:chOff x="9956903" y="1660111"/>
            <a:chExt cx="11880465" cy="4901650"/>
          </a:xfrm>
        </p:grpSpPr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966F68C0-2BF9-0B07-ED94-7ECEE7E5B365}"/>
                </a:ext>
              </a:extLst>
            </p:cNvPr>
            <p:cNvSpPr txBox="1"/>
            <p:nvPr/>
          </p:nvSpPr>
          <p:spPr>
            <a:xfrm>
              <a:off x="13576818" y="5123290"/>
              <a:ext cx="8260550" cy="143847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1" algn="just">
                <a:lnSpc>
                  <a:spcPct val="150000"/>
                </a:lnSpc>
              </a:pPr>
              <a:r>
                <a:rPr lang="es-CR" sz="1600" b="1" dirty="0">
                  <a:solidFill>
                    <a:srgbClr val="000000"/>
                  </a:solidFill>
                  <a:latin typeface="Codec Pro"/>
                </a:rPr>
                <a:t>Adriana Acuña</a:t>
              </a:r>
            </a:p>
            <a:p>
              <a:pPr lvl="1" algn="just">
                <a:lnSpc>
                  <a:spcPct val="150000"/>
                </a:lnSpc>
              </a:pPr>
              <a:r>
                <a:rPr lang="es-CR" sz="1600" b="1" dirty="0">
                  <a:solidFill>
                    <a:srgbClr val="000000"/>
                  </a:solidFill>
                  <a:latin typeface="Codec Pro"/>
                </a:rPr>
                <a:t>Teléfono: 2212-5421</a:t>
              </a:r>
            </a:p>
            <a:p>
              <a:pPr lvl="1" algn="just">
                <a:lnSpc>
                  <a:spcPct val="150000"/>
                </a:lnSpc>
              </a:pPr>
              <a:r>
                <a:rPr lang="es-CR" sz="1600" b="1" dirty="0">
                  <a:solidFill>
                    <a:srgbClr val="000000"/>
                  </a:solidFill>
                  <a:latin typeface="Codec Pro"/>
                </a:rPr>
                <a:t>Correo: aacuna@coopebanpo.fi.cr</a:t>
              </a:r>
            </a:p>
            <a:p>
              <a:pPr lvl="2" algn="just">
                <a:lnSpc>
                  <a:spcPct val="150000"/>
                </a:lnSpc>
              </a:pPr>
              <a:endParaRPr lang="es-CR" sz="1600" b="1" dirty="0">
                <a:solidFill>
                  <a:srgbClr val="000000"/>
                </a:solidFill>
                <a:latin typeface="Codec Pro"/>
              </a:endParaRPr>
            </a:p>
          </p:txBody>
        </p:sp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2FBFCE03-A685-16DC-275B-218EFD052299}"/>
                </a:ext>
              </a:extLst>
            </p:cNvPr>
            <p:cNvSpPr txBox="1"/>
            <p:nvPr/>
          </p:nvSpPr>
          <p:spPr>
            <a:xfrm>
              <a:off x="9956903" y="5084590"/>
              <a:ext cx="5532286" cy="143847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1" algn="just">
                <a:lnSpc>
                  <a:spcPct val="150000"/>
                </a:lnSpc>
              </a:pPr>
              <a:r>
                <a:rPr lang="es-CR" sz="1600" b="1" dirty="0">
                  <a:solidFill>
                    <a:srgbClr val="000000"/>
                  </a:solidFill>
                  <a:latin typeface="Codec Pro"/>
                </a:rPr>
                <a:t>Andrea Mora</a:t>
              </a:r>
            </a:p>
            <a:p>
              <a:pPr lvl="1" algn="just">
                <a:lnSpc>
                  <a:spcPct val="150000"/>
                </a:lnSpc>
              </a:pPr>
              <a:r>
                <a:rPr lang="es-CR" sz="1600" b="1" dirty="0">
                  <a:solidFill>
                    <a:srgbClr val="000000"/>
                  </a:solidFill>
                  <a:latin typeface="Codec Pro"/>
                </a:rPr>
                <a:t>Teléfono: 2212-5426</a:t>
              </a:r>
            </a:p>
            <a:p>
              <a:pPr lvl="1" algn="just">
                <a:lnSpc>
                  <a:spcPct val="150000"/>
                </a:lnSpc>
              </a:pPr>
              <a:r>
                <a:rPr lang="es-CR" sz="1600" b="1" dirty="0">
                  <a:solidFill>
                    <a:srgbClr val="000000"/>
                  </a:solidFill>
                  <a:latin typeface="Codec Pro"/>
                </a:rPr>
                <a:t>Correo:  amora@coopebanpo.fi.cr</a:t>
              </a:r>
            </a:p>
            <a:p>
              <a:pPr lvl="2" algn="just">
                <a:lnSpc>
                  <a:spcPct val="150000"/>
                </a:lnSpc>
              </a:pPr>
              <a:endParaRPr lang="es-CR" sz="1600" b="1" dirty="0">
                <a:solidFill>
                  <a:srgbClr val="000000"/>
                </a:solidFill>
                <a:latin typeface="Codec Pro"/>
              </a:endParaRPr>
            </a:p>
          </p:txBody>
        </p:sp>
        <p:pic>
          <p:nvPicPr>
            <p:cNvPr id="1027" name="47470259-D573-4C7D-AE86-DC3E5868CE68" descr="PHOTO-2023-05-11-08-32-06.jpg">
              <a:extLst>
                <a:ext uri="{FF2B5EF4-FFF2-40B4-BE49-F238E27FC236}">
                  <a16:creationId xmlns:a16="http://schemas.microsoft.com/office/drawing/2014/main" id="{A74B7E11-7037-3CFA-4F00-18E3423ED7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16" b="16967"/>
            <a:stretch/>
          </p:blipFill>
          <p:spPr bwMode="auto">
            <a:xfrm>
              <a:off x="10711532" y="1660111"/>
              <a:ext cx="5225142" cy="3355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7942E386-F08E-E5FD-3DA7-1D595A12DFC4}"/>
              </a:ext>
            </a:extLst>
          </p:cNvPr>
          <p:cNvGrpSpPr/>
          <p:nvPr/>
        </p:nvGrpSpPr>
        <p:grpSpPr>
          <a:xfrm>
            <a:off x="6992816" y="6817212"/>
            <a:ext cx="8780584" cy="3355488"/>
            <a:chOff x="6992816" y="6523061"/>
            <a:chExt cx="8780584" cy="335548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5384CEC-CA9F-ED56-E51D-FB54FA6B0E4F}"/>
                </a:ext>
              </a:extLst>
            </p:cNvPr>
            <p:cNvSpPr txBox="1"/>
            <p:nvPr/>
          </p:nvSpPr>
          <p:spPr>
            <a:xfrm>
              <a:off x="10515600" y="7438116"/>
              <a:ext cx="5257800" cy="143847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s-CR" sz="1600" b="1" dirty="0">
                  <a:solidFill>
                    <a:srgbClr val="000000"/>
                  </a:solidFill>
                  <a:latin typeface="Codec Pro"/>
                </a:rPr>
                <a:t>Jason Álvarez </a:t>
              </a:r>
            </a:p>
            <a:p>
              <a:pPr algn="just">
                <a:lnSpc>
                  <a:spcPct val="150000"/>
                </a:lnSpc>
              </a:pPr>
              <a:r>
                <a:rPr lang="es-CR" sz="1600" b="1" dirty="0">
                  <a:solidFill>
                    <a:srgbClr val="000000"/>
                  </a:solidFill>
                  <a:latin typeface="Codec Pro"/>
                </a:rPr>
                <a:t>Teléfono: 2212-5427</a:t>
              </a:r>
            </a:p>
            <a:p>
              <a:pPr algn="just">
                <a:lnSpc>
                  <a:spcPct val="150000"/>
                </a:lnSpc>
              </a:pPr>
              <a:r>
                <a:rPr lang="es-CR" sz="1600" b="1" dirty="0">
                  <a:solidFill>
                    <a:srgbClr val="000000"/>
                  </a:solidFill>
                  <a:latin typeface="Codec Pro"/>
                </a:rPr>
                <a:t>Correo:  jalvarez@coopebanpo.fi.cr</a:t>
              </a:r>
            </a:p>
            <a:p>
              <a:pPr lvl="2" algn="just">
                <a:lnSpc>
                  <a:spcPct val="150000"/>
                </a:lnSpc>
              </a:pPr>
              <a:endParaRPr lang="es-CR" sz="1600" b="1" dirty="0">
                <a:solidFill>
                  <a:srgbClr val="000000"/>
                </a:solidFill>
                <a:latin typeface="Codec Pro"/>
              </a:endParaRPr>
            </a:p>
          </p:txBody>
        </p:sp>
        <p:pic>
          <p:nvPicPr>
            <p:cNvPr id="1028" name="82D3BE8F-9F34-4FDB-BF75-92FDA073229F" descr="PHOTO-2023-05-11-08-29-31.jpg">
              <a:extLst>
                <a:ext uri="{FF2B5EF4-FFF2-40B4-BE49-F238E27FC236}">
                  <a16:creationId xmlns:a16="http://schemas.microsoft.com/office/drawing/2014/main" id="{A48F7ECC-91A6-DBCB-F516-16355CB47D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2816" y="6523061"/>
              <a:ext cx="3360171" cy="3355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7">
            <a:extLst>
              <a:ext uri="{FF2B5EF4-FFF2-40B4-BE49-F238E27FC236}">
                <a16:creationId xmlns:a16="http://schemas.microsoft.com/office/drawing/2014/main" id="{8D13F9F0-97BA-C189-94CB-D1AD77BF3A9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974692" y="9077568"/>
            <a:ext cx="2423773" cy="748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83810" y="-502820"/>
            <a:ext cx="12109484" cy="1463783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425906" y="4286096"/>
            <a:ext cx="8188130" cy="194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59"/>
              </a:lnSpc>
            </a:pPr>
            <a:r>
              <a:rPr lang="en-US" sz="12799" dirty="0">
                <a:solidFill>
                  <a:srgbClr val="000000"/>
                </a:solidFill>
                <a:latin typeface="Corben"/>
              </a:rPr>
              <a:t>¡Gracias!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B4189C04-7634-45FC-D86F-0FAB1E35FA9F}"/>
              </a:ext>
            </a:extLst>
          </p:cNvPr>
          <p:cNvGrpSpPr/>
          <p:nvPr/>
        </p:nvGrpSpPr>
        <p:grpSpPr>
          <a:xfrm>
            <a:off x="3651623" y="1614932"/>
            <a:ext cx="3774283" cy="4827571"/>
            <a:chOff x="3651623" y="1614932"/>
            <a:chExt cx="3774283" cy="48275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651623" y="1614932"/>
              <a:ext cx="3774283" cy="4827571"/>
            </a:xfrm>
            <a:prstGeom prst="rect">
              <a:avLst/>
            </a:prstGeom>
          </p:spPr>
        </p:pic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AC86822E-5236-2473-AFB1-2B5C492D5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123536" y="4496393"/>
              <a:ext cx="1049097" cy="648223"/>
            </a:xfrm>
            <a:prstGeom prst="rect">
              <a:avLst/>
            </a:prstGeom>
          </p:spPr>
        </p:pic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04D04C35-C9B2-4D0A-4909-0DB63D5D0558}"/>
              </a:ext>
            </a:extLst>
          </p:cNvPr>
          <p:cNvGrpSpPr/>
          <p:nvPr/>
        </p:nvGrpSpPr>
        <p:grpSpPr>
          <a:xfrm>
            <a:off x="1567898" y="2951050"/>
            <a:ext cx="3623452" cy="4613192"/>
            <a:chOff x="1567898" y="2951050"/>
            <a:chExt cx="3623452" cy="4613192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567898" y="2951050"/>
              <a:ext cx="3623452" cy="4613192"/>
            </a:xfrm>
            <a:prstGeom prst="rect">
              <a:avLst/>
            </a:prstGeom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7041E0DD-35B4-20D0-459C-BC243EBB7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019523" y="5794280"/>
              <a:ext cx="2098194" cy="648223"/>
            </a:xfrm>
            <a:prstGeom prst="rect">
              <a:avLst/>
            </a:prstGeom>
          </p:spPr>
        </p:pic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85356420-7A8E-D3D9-C84C-AB328B43E244}"/>
              </a:ext>
            </a:extLst>
          </p:cNvPr>
          <p:cNvGrpSpPr/>
          <p:nvPr/>
        </p:nvGrpSpPr>
        <p:grpSpPr>
          <a:xfrm>
            <a:off x="3651623" y="4260419"/>
            <a:ext cx="3563119" cy="4600271"/>
            <a:chOff x="3651623" y="4260419"/>
            <a:chExt cx="3563119" cy="460027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651623" y="4260419"/>
              <a:ext cx="3563119" cy="460027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03833C-A81D-843B-652A-F42A8520D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4876800" y="7289385"/>
              <a:ext cx="2098194" cy="64822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243</Words>
  <Application>Microsoft Office PowerPoint</Application>
  <PresentationFormat>Personalizado</PresentationFormat>
  <Paragraphs>51</Paragraphs>
  <Slides>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6" baseType="lpstr">
      <vt:lpstr>Codec Pro</vt:lpstr>
      <vt:lpstr>Open Sans Light</vt:lpstr>
      <vt:lpstr>Corben</vt:lpstr>
      <vt:lpstr>Arial</vt:lpstr>
      <vt:lpstr>Cambria</vt:lpstr>
      <vt:lpstr>Calibri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Blanco Verde y Azul Ilustración Taller de Salud Mental Seminario Web Discurso de Apertura Presentación</dc:title>
  <dc:creator>Maria Fernanda Agüero Sánchez</dc:creator>
  <cp:lastModifiedBy>Alejandra Apuy Alvarado</cp:lastModifiedBy>
  <cp:revision>14</cp:revision>
  <dcterms:created xsi:type="dcterms:W3CDTF">2006-08-16T00:00:00Z</dcterms:created>
  <dcterms:modified xsi:type="dcterms:W3CDTF">2023-05-11T15:39:36Z</dcterms:modified>
  <dc:identifier>DAFiWrn1pmU</dc:identifier>
</cp:coreProperties>
</file>